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6" r:id="rId2"/>
    <p:sldId id="257" r:id="rId3"/>
    <p:sldId id="267" r:id="rId4"/>
    <p:sldId id="265" r:id="rId5"/>
    <p:sldId id="272" r:id="rId6"/>
    <p:sldId id="270" r:id="rId7"/>
    <p:sldId id="261" r:id="rId8"/>
    <p:sldId id="273" r:id="rId9"/>
    <p:sldId id="274" r:id="rId10"/>
    <p:sldId id="275" r:id="rId11"/>
    <p:sldId id="276" r:id="rId12"/>
  </p:sldIdLst>
  <p:sldSz cx="12192000" cy="6858000"/>
  <p:notesSz cx="6858000" cy="9144000"/>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8" d="100"/>
          <a:sy n="68" d="100"/>
        </p:scale>
        <p:origin x="792"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5664811-5486-4849-B708-7831B9788717}" type="datetimeFigureOut">
              <a:rPr lang="pt-BR" smtClean="0"/>
              <a:t>28/07/2016</a:t>
            </a:fld>
            <a:endParaRPr lang="pt-BR"/>
          </a:p>
        </p:txBody>
      </p:sp>
      <p:sp>
        <p:nvSpPr>
          <p:cNvPr id="4" name="Espaço Reservado para Imagem de Slide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6" name="Espaço Reservado para Rodapé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pt-BR"/>
          </a:p>
        </p:txBody>
      </p:sp>
      <p:sp>
        <p:nvSpPr>
          <p:cNvPr id="7" name="Espaço Reservado para Número de Slid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B69A4A-67F7-4F31-920E-6AB85AD08CA9}" type="slidenum">
              <a:rPr lang="pt-BR" smtClean="0"/>
              <a:t>‹nº›</a:t>
            </a:fld>
            <a:endParaRPr lang="pt-BR"/>
          </a:p>
        </p:txBody>
      </p:sp>
    </p:spTree>
    <p:extLst>
      <p:ext uri="{BB962C8B-B14F-4D97-AF65-F5344CB8AC3E}">
        <p14:creationId xmlns:p14="http://schemas.microsoft.com/office/powerpoint/2010/main" val="32976880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pPr defTabSz="990478"/>
            <a:r>
              <a:rPr lang="pt-BR" dirty="0"/>
              <a:t>Estudo de caso - Ano 2002 – Professoras de escola pública de SP</a:t>
            </a:r>
          </a:p>
          <a:p>
            <a:endParaRPr lang="pt-BR" dirty="0"/>
          </a:p>
        </p:txBody>
      </p:sp>
      <p:sp>
        <p:nvSpPr>
          <p:cNvPr id="4" name="Espaço Reservado para Número de Slide 3"/>
          <p:cNvSpPr>
            <a:spLocks noGrp="1"/>
          </p:cNvSpPr>
          <p:nvPr>
            <p:ph type="sldNum" sz="quarter" idx="10"/>
          </p:nvPr>
        </p:nvSpPr>
        <p:spPr/>
        <p:txBody>
          <a:bodyPr/>
          <a:lstStyle/>
          <a:p>
            <a:fld id="{ACD11070-12AF-4D63-9B69-05383F9EF719}" type="slidenum">
              <a:rPr lang="pt-BR" smtClean="0"/>
              <a:t>3</a:t>
            </a:fld>
            <a:endParaRPr lang="pt-BR"/>
          </a:p>
        </p:txBody>
      </p:sp>
    </p:spTree>
    <p:extLst>
      <p:ext uri="{BB962C8B-B14F-4D97-AF65-F5344CB8AC3E}">
        <p14:creationId xmlns:p14="http://schemas.microsoft.com/office/powerpoint/2010/main" val="22757190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dirty="0"/>
              <a:t>Jogo e Desenvolvimento Profissional: Análise de uma proposta de formação continuada de professores</a:t>
            </a:r>
          </a:p>
          <a:p>
            <a:r>
              <a:rPr lang="pt-BR" dirty="0"/>
              <a:t>Alessandra Pimentel</a:t>
            </a:r>
          </a:p>
          <a:p>
            <a:r>
              <a:rPr lang="pt-BR" dirty="0"/>
              <a:t>Faculdade de Educação USP</a:t>
            </a:r>
          </a:p>
        </p:txBody>
      </p:sp>
      <p:sp>
        <p:nvSpPr>
          <p:cNvPr id="4" name="Espaço Reservado para Número de Slide 3"/>
          <p:cNvSpPr>
            <a:spLocks noGrp="1"/>
          </p:cNvSpPr>
          <p:nvPr>
            <p:ph type="sldNum" sz="quarter" idx="10"/>
          </p:nvPr>
        </p:nvSpPr>
        <p:spPr/>
        <p:txBody>
          <a:bodyPr/>
          <a:lstStyle/>
          <a:p>
            <a:fld id="{ACD11070-12AF-4D63-9B69-05383F9EF719}" type="slidenum">
              <a:rPr lang="pt-BR" smtClean="0"/>
              <a:t>4</a:t>
            </a:fld>
            <a:endParaRPr lang="pt-BR"/>
          </a:p>
        </p:txBody>
      </p:sp>
    </p:spTree>
    <p:extLst>
      <p:ext uri="{BB962C8B-B14F-4D97-AF65-F5344CB8AC3E}">
        <p14:creationId xmlns:p14="http://schemas.microsoft.com/office/powerpoint/2010/main" val="4627193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dirty="0"/>
              <a:t>Abordagem Qualitativa; Procedimentos de pesquisa: Bibliográfico, Campo</a:t>
            </a:r>
          </a:p>
          <a:p>
            <a:r>
              <a:rPr lang="pt-BR" dirty="0"/>
              <a:t>Instrumentos: Estudo de casos (Professoras Lia e Bel) Entrevista</a:t>
            </a:r>
          </a:p>
        </p:txBody>
      </p:sp>
      <p:sp>
        <p:nvSpPr>
          <p:cNvPr id="4" name="Espaço Reservado para Número de Slide 3"/>
          <p:cNvSpPr>
            <a:spLocks noGrp="1"/>
          </p:cNvSpPr>
          <p:nvPr>
            <p:ph type="sldNum" sz="quarter" idx="10"/>
          </p:nvPr>
        </p:nvSpPr>
        <p:spPr/>
        <p:txBody>
          <a:bodyPr/>
          <a:lstStyle/>
          <a:p>
            <a:fld id="{ACD11070-12AF-4D63-9B69-05383F9EF719}" type="slidenum">
              <a:rPr lang="pt-BR" smtClean="0"/>
              <a:t>6</a:t>
            </a:fld>
            <a:endParaRPr lang="pt-BR"/>
          </a:p>
        </p:txBody>
      </p:sp>
    </p:spTree>
    <p:extLst>
      <p:ext uri="{BB962C8B-B14F-4D97-AF65-F5344CB8AC3E}">
        <p14:creationId xmlns:p14="http://schemas.microsoft.com/office/powerpoint/2010/main" val="20665385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pt-BR"/>
              <a:t>Clique para editar o título mestre</a:t>
            </a:r>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t-BR"/>
              <a:t>Clique para editar o estilo do subtítulo Mestre</a:t>
            </a:r>
          </a:p>
        </p:txBody>
      </p:sp>
      <p:sp>
        <p:nvSpPr>
          <p:cNvPr id="4" name="Espaço Reservado para Data 3"/>
          <p:cNvSpPr>
            <a:spLocks noGrp="1"/>
          </p:cNvSpPr>
          <p:nvPr>
            <p:ph type="dt" sz="half" idx="10"/>
          </p:nvPr>
        </p:nvSpPr>
        <p:spPr/>
        <p:txBody>
          <a:bodyPr/>
          <a:lstStyle/>
          <a:p>
            <a:fld id="{2B7BEC2B-91F9-4A95-8070-2B32ACD581E5}" type="datetimeFigureOut">
              <a:rPr lang="pt-BR" smtClean="0"/>
              <a:t>28/07/2016</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85F2C88A-E316-4232-BA51-E75CEF9CCA0A}" type="slidenum">
              <a:rPr lang="pt-BR" smtClean="0"/>
              <a:t>‹nº›</a:t>
            </a:fld>
            <a:endParaRPr lang="pt-BR"/>
          </a:p>
        </p:txBody>
      </p:sp>
    </p:spTree>
    <p:extLst>
      <p:ext uri="{BB962C8B-B14F-4D97-AF65-F5344CB8AC3E}">
        <p14:creationId xmlns:p14="http://schemas.microsoft.com/office/powerpoint/2010/main" val="32264000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título mestre</a:t>
            </a:r>
          </a:p>
        </p:txBody>
      </p:sp>
      <p:sp>
        <p:nvSpPr>
          <p:cNvPr id="3" name="Espaço Reservado para Texto Vertical 2"/>
          <p:cNvSpPr>
            <a:spLocks noGrp="1"/>
          </p:cNvSpPr>
          <p:nvPr>
            <p:ph type="body" orient="vert" idx="1"/>
          </p:nvPr>
        </p:nvSpPr>
        <p:spPr/>
        <p:txBody>
          <a:bodyPr vert="eaVert"/>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p:cNvSpPr>
            <a:spLocks noGrp="1"/>
          </p:cNvSpPr>
          <p:nvPr>
            <p:ph type="dt" sz="half" idx="10"/>
          </p:nvPr>
        </p:nvSpPr>
        <p:spPr/>
        <p:txBody>
          <a:bodyPr/>
          <a:lstStyle/>
          <a:p>
            <a:fld id="{2B7BEC2B-91F9-4A95-8070-2B32ACD581E5}" type="datetimeFigureOut">
              <a:rPr lang="pt-BR" smtClean="0"/>
              <a:t>28/07/2016</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85F2C88A-E316-4232-BA51-E75CEF9CCA0A}" type="slidenum">
              <a:rPr lang="pt-BR" smtClean="0"/>
              <a:t>‹nº›</a:t>
            </a:fld>
            <a:endParaRPr lang="pt-BR"/>
          </a:p>
        </p:txBody>
      </p:sp>
    </p:spTree>
    <p:extLst>
      <p:ext uri="{BB962C8B-B14F-4D97-AF65-F5344CB8AC3E}">
        <p14:creationId xmlns:p14="http://schemas.microsoft.com/office/powerpoint/2010/main" val="21329451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exto e Título Vertical">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pt-BR"/>
              <a:t>Clique para editar o título mestre</a:t>
            </a:r>
          </a:p>
        </p:txBody>
      </p:sp>
      <p:sp>
        <p:nvSpPr>
          <p:cNvPr id="3" name="Espaço Reservado para Texto Vertical 2"/>
          <p:cNvSpPr>
            <a:spLocks noGrp="1"/>
          </p:cNvSpPr>
          <p:nvPr>
            <p:ph type="body" orient="vert" idx="1"/>
          </p:nvPr>
        </p:nvSpPr>
        <p:spPr>
          <a:xfrm>
            <a:off x="838200" y="365125"/>
            <a:ext cx="7734300" cy="5811838"/>
          </a:xfrm>
        </p:spPr>
        <p:txBody>
          <a:bodyPr vert="eaVert"/>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p:cNvSpPr>
            <a:spLocks noGrp="1"/>
          </p:cNvSpPr>
          <p:nvPr>
            <p:ph type="dt" sz="half" idx="10"/>
          </p:nvPr>
        </p:nvSpPr>
        <p:spPr/>
        <p:txBody>
          <a:bodyPr/>
          <a:lstStyle/>
          <a:p>
            <a:fld id="{2B7BEC2B-91F9-4A95-8070-2B32ACD581E5}" type="datetimeFigureOut">
              <a:rPr lang="pt-BR" smtClean="0"/>
              <a:t>28/07/2016</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85F2C88A-E316-4232-BA51-E75CEF9CCA0A}" type="slidenum">
              <a:rPr lang="pt-BR" smtClean="0"/>
              <a:t>‹nº›</a:t>
            </a:fld>
            <a:endParaRPr lang="pt-BR"/>
          </a:p>
        </p:txBody>
      </p:sp>
    </p:spTree>
    <p:extLst>
      <p:ext uri="{BB962C8B-B14F-4D97-AF65-F5344CB8AC3E}">
        <p14:creationId xmlns:p14="http://schemas.microsoft.com/office/powerpoint/2010/main" val="31364279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título mestre</a:t>
            </a:r>
          </a:p>
        </p:txBody>
      </p:sp>
      <p:sp>
        <p:nvSpPr>
          <p:cNvPr id="3" name="Espaço Reservado para Conteúdo 2"/>
          <p:cNvSpPr>
            <a:spLocks noGrp="1"/>
          </p:cNvSpPr>
          <p:nvPr>
            <p:ph idx="1"/>
          </p:nvPr>
        </p:nvSpPr>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p:cNvSpPr>
            <a:spLocks noGrp="1"/>
          </p:cNvSpPr>
          <p:nvPr>
            <p:ph type="dt" sz="half" idx="10"/>
          </p:nvPr>
        </p:nvSpPr>
        <p:spPr/>
        <p:txBody>
          <a:bodyPr/>
          <a:lstStyle/>
          <a:p>
            <a:fld id="{2B7BEC2B-91F9-4A95-8070-2B32ACD581E5}" type="datetimeFigureOut">
              <a:rPr lang="pt-BR" smtClean="0"/>
              <a:t>28/07/2016</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85F2C88A-E316-4232-BA51-E75CEF9CCA0A}" type="slidenum">
              <a:rPr lang="pt-BR" smtClean="0"/>
              <a:t>‹nº›</a:t>
            </a:fld>
            <a:endParaRPr lang="pt-BR"/>
          </a:p>
        </p:txBody>
      </p:sp>
    </p:spTree>
    <p:extLst>
      <p:ext uri="{BB962C8B-B14F-4D97-AF65-F5344CB8AC3E}">
        <p14:creationId xmlns:p14="http://schemas.microsoft.com/office/powerpoint/2010/main" val="37939287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pt-BR"/>
              <a:t>Clique para editar o título mestre</a:t>
            </a:r>
          </a:p>
        </p:txBody>
      </p:sp>
      <p:sp>
        <p:nvSpPr>
          <p:cNvPr id="3" name="Espaço Reservado para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t-BR"/>
              <a:t>Editar estilos de texto Mestre</a:t>
            </a:r>
          </a:p>
        </p:txBody>
      </p:sp>
      <p:sp>
        <p:nvSpPr>
          <p:cNvPr id="4" name="Espaço Reservado para Data 3"/>
          <p:cNvSpPr>
            <a:spLocks noGrp="1"/>
          </p:cNvSpPr>
          <p:nvPr>
            <p:ph type="dt" sz="half" idx="10"/>
          </p:nvPr>
        </p:nvSpPr>
        <p:spPr/>
        <p:txBody>
          <a:bodyPr/>
          <a:lstStyle/>
          <a:p>
            <a:fld id="{2B7BEC2B-91F9-4A95-8070-2B32ACD581E5}" type="datetimeFigureOut">
              <a:rPr lang="pt-BR" smtClean="0"/>
              <a:t>28/07/2016</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85F2C88A-E316-4232-BA51-E75CEF9CCA0A}" type="slidenum">
              <a:rPr lang="pt-BR" smtClean="0"/>
              <a:t>‹nº›</a:t>
            </a:fld>
            <a:endParaRPr lang="pt-BR"/>
          </a:p>
        </p:txBody>
      </p:sp>
    </p:spTree>
    <p:extLst>
      <p:ext uri="{BB962C8B-B14F-4D97-AF65-F5344CB8AC3E}">
        <p14:creationId xmlns:p14="http://schemas.microsoft.com/office/powerpoint/2010/main" val="2033703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título mestre</a:t>
            </a:r>
          </a:p>
        </p:txBody>
      </p:sp>
      <p:sp>
        <p:nvSpPr>
          <p:cNvPr id="3" name="Espaço Reservado para Conteúdo 2"/>
          <p:cNvSpPr>
            <a:spLocks noGrp="1"/>
          </p:cNvSpPr>
          <p:nvPr>
            <p:ph sz="half" idx="1"/>
          </p:nvPr>
        </p:nvSpPr>
        <p:spPr>
          <a:xfrm>
            <a:off x="838200" y="1825625"/>
            <a:ext cx="5181600" cy="4351338"/>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Conteúdo 3"/>
          <p:cNvSpPr>
            <a:spLocks noGrp="1"/>
          </p:cNvSpPr>
          <p:nvPr>
            <p:ph sz="half" idx="2"/>
          </p:nvPr>
        </p:nvSpPr>
        <p:spPr>
          <a:xfrm>
            <a:off x="6172200" y="1825625"/>
            <a:ext cx="5181600" cy="4351338"/>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Data 4"/>
          <p:cNvSpPr>
            <a:spLocks noGrp="1"/>
          </p:cNvSpPr>
          <p:nvPr>
            <p:ph type="dt" sz="half" idx="10"/>
          </p:nvPr>
        </p:nvSpPr>
        <p:spPr/>
        <p:txBody>
          <a:bodyPr/>
          <a:lstStyle/>
          <a:p>
            <a:fld id="{2B7BEC2B-91F9-4A95-8070-2B32ACD581E5}" type="datetimeFigureOut">
              <a:rPr lang="pt-BR" smtClean="0"/>
              <a:t>28/07/2016</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85F2C88A-E316-4232-BA51-E75CEF9CCA0A}" type="slidenum">
              <a:rPr lang="pt-BR" smtClean="0"/>
              <a:t>‹nº›</a:t>
            </a:fld>
            <a:endParaRPr lang="pt-BR"/>
          </a:p>
        </p:txBody>
      </p:sp>
    </p:spTree>
    <p:extLst>
      <p:ext uri="{BB962C8B-B14F-4D97-AF65-F5344CB8AC3E}">
        <p14:creationId xmlns:p14="http://schemas.microsoft.com/office/powerpoint/2010/main" val="23349700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pt-BR"/>
              <a:t>Clique para editar o título mestre</a:t>
            </a:r>
          </a:p>
        </p:txBody>
      </p:sp>
      <p:sp>
        <p:nvSpPr>
          <p:cNvPr id="3" name="Espaço Reservado para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Editar estilos de texto Mestre</a:t>
            </a:r>
          </a:p>
        </p:txBody>
      </p:sp>
      <p:sp>
        <p:nvSpPr>
          <p:cNvPr id="4" name="Espaço Reservado para Conteúdo 3"/>
          <p:cNvSpPr>
            <a:spLocks noGrp="1"/>
          </p:cNvSpPr>
          <p:nvPr>
            <p:ph sz="half" idx="2"/>
          </p:nvPr>
        </p:nvSpPr>
        <p:spPr>
          <a:xfrm>
            <a:off x="839788" y="2505075"/>
            <a:ext cx="5157787" cy="3684588"/>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Editar estilos de texto Mestre</a:t>
            </a:r>
          </a:p>
        </p:txBody>
      </p:sp>
      <p:sp>
        <p:nvSpPr>
          <p:cNvPr id="6" name="Espaço Reservado para Conteúdo 5"/>
          <p:cNvSpPr>
            <a:spLocks noGrp="1"/>
          </p:cNvSpPr>
          <p:nvPr>
            <p:ph sz="quarter" idx="4"/>
          </p:nvPr>
        </p:nvSpPr>
        <p:spPr>
          <a:xfrm>
            <a:off x="6172200" y="2505075"/>
            <a:ext cx="5183188" cy="3684588"/>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7" name="Espaço Reservado para Data 6"/>
          <p:cNvSpPr>
            <a:spLocks noGrp="1"/>
          </p:cNvSpPr>
          <p:nvPr>
            <p:ph type="dt" sz="half" idx="10"/>
          </p:nvPr>
        </p:nvSpPr>
        <p:spPr/>
        <p:txBody>
          <a:bodyPr/>
          <a:lstStyle/>
          <a:p>
            <a:fld id="{2B7BEC2B-91F9-4A95-8070-2B32ACD581E5}" type="datetimeFigureOut">
              <a:rPr lang="pt-BR" smtClean="0"/>
              <a:t>28/07/2016</a:t>
            </a:fld>
            <a:endParaRPr lang="pt-BR"/>
          </a:p>
        </p:txBody>
      </p:sp>
      <p:sp>
        <p:nvSpPr>
          <p:cNvPr id="8" name="Espaço Reservado para Rodapé 7"/>
          <p:cNvSpPr>
            <a:spLocks noGrp="1"/>
          </p:cNvSpPr>
          <p:nvPr>
            <p:ph type="ftr" sz="quarter" idx="11"/>
          </p:nvPr>
        </p:nvSpPr>
        <p:spPr/>
        <p:txBody>
          <a:bodyPr/>
          <a:lstStyle/>
          <a:p>
            <a:endParaRPr lang="pt-BR"/>
          </a:p>
        </p:txBody>
      </p:sp>
      <p:sp>
        <p:nvSpPr>
          <p:cNvPr id="9" name="Espaço Reservado para Número de Slide 8"/>
          <p:cNvSpPr>
            <a:spLocks noGrp="1"/>
          </p:cNvSpPr>
          <p:nvPr>
            <p:ph type="sldNum" sz="quarter" idx="12"/>
          </p:nvPr>
        </p:nvSpPr>
        <p:spPr/>
        <p:txBody>
          <a:bodyPr/>
          <a:lstStyle/>
          <a:p>
            <a:fld id="{85F2C88A-E316-4232-BA51-E75CEF9CCA0A}" type="slidenum">
              <a:rPr lang="pt-BR" smtClean="0"/>
              <a:t>‹nº›</a:t>
            </a:fld>
            <a:endParaRPr lang="pt-BR"/>
          </a:p>
        </p:txBody>
      </p:sp>
    </p:spTree>
    <p:extLst>
      <p:ext uri="{BB962C8B-B14F-4D97-AF65-F5344CB8AC3E}">
        <p14:creationId xmlns:p14="http://schemas.microsoft.com/office/powerpoint/2010/main" val="9553574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título mestre</a:t>
            </a:r>
          </a:p>
        </p:txBody>
      </p:sp>
      <p:sp>
        <p:nvSpPr>
          <p:cNvPr id="3" name="Espaço Reservado para Data 2"/>
          <p:cNvSpPr>
            <a:spLocks noGrp="1"/>
          </p:cNvSpPr>
          <p:nvPr>
            <p:ph type="dt" sz="half" idx="10"/>
          </p:nvPr>
        </p:nvSpPr>
        <p:spPr/>
        <p:txBody>
          <a:bodyPr/>
          <a:lstStyle/>
          <a:p>
            <a:fld id="{2B7BEC2B-91F9-4A95-8070-2B32ACD581E5}" type="datetimeFigureOut">
              <a:rPr lang="pt-BR" smtClean="0"/>
              <a:t>28/07/2016</a:t>
            </a:fld>
            <a:endParaRPr lang="pt-BR"/>
          </a:p>
        </p:txBody>
      </p:sp>
      <p:sp>
        <p:nvSpPr>
          <p:cNvPr id="4" name="Espaço Reservado para Rodapé 3"/>
          <p:cNvSpPr>
            <a:spLocks noGrp="1"/>
          </p:cNvSpPr>
          <p:nvPr>
            <p:ph type="ftr" sz="quarter" idx="11"/>
          </p:nvPr>
        </p:nvSpPr>
        <p:spPr/>
        <p:txBody>
          <a:bodyPr/>
          <a:lstStyle/>
          <a:p>
            <a:endParaRPr lang="pt-BR"/>
          </a:p>
        </p:txBody>
      </p:sp>
      <p:sp>
        <p:nvSpPr>
          <p:cNvPr id="5" name="Espaço Reservado para Número de Slide 4"/>
          <p:cNvSpPr>
            <a:spLocks noGrp="1"/>
          </p:cNvSpPr>
          <p:nvPr>
            <p:ph type="sldNum" sz="quarter" idx="12"/>
          </p:nvPr>
        </p:nvSpPr>
        <p:spPr/>
        <p:txBody>
          <a:bodyPr/>
          <a:lstStyle/>
          <a:p>
            <a:fld id="{85F2C88A-E316-4232-BA51-E75CEF9CCA0A}" type="slidenum">
              <a:rPr lang="pt-BR" smtClean="0"/>
              <a:t>‹nº›</a:t>
            </a:fld>
            <a:endParaRPr lang="pt-BR"/>
          </a:p>
        </p:txBody>
      </p:sp>
    </p:spTree>
    <p:extLst>
      <p:ext uri="{BB962C8B-B14F-4D97-AF65-F5344CB8AC3E}">
        <p14:creationId xmlns:p14="http://schemas.microsoft.com/office/powerpoint/2010/main" val="15438304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Espaço Reservado para Data 1"/>
          <p:cNvSpPr>
            <a:spLocks noGrp="1"/>
          </p:cNvSpPr>
          <p:nvPr>
            <p:ph type="dt" sz="half" idx="10"/>
          </p:nvPr>
        </p:nvSpPr>
        <p:spPr/>
        <p:txBody>
          <a:bodyPr/>
          <a:lstStyle/>
          <a:p>
            <a:fld id="{2B7BEC2B-91F9-4A95-8070-2B32ACD581E5}" type="datetimeFigureOut">
              <a:rPr lang="pt-BR" smtClean="0"/>
              <a:t>28/07/2016</a:t>
            </a:fld>
            <a:endParaRPr lang="pt-BR"/>
          </a:p>
        </p:txBody>
      </p:sp>
      <p:sp>
        <p:nvSpPr>
          <p:cNvPr id="3" name="Espaço Reservado para Rodapé 2"/>
          <p:cNvSpPr>
            <a:spLocks noGrp="1"/>
          </p:cNvSpPr>
          <p:nvPr>
            <p:ph type="ftr" sz="quarter" idx="11"/>
          </p:nvPr>
        </p:nvSpPr>
        <p:spPr/>
        <p:txBody>
          <a:bodyPr/>
          <a:lstStyle/>
          <a:p>
            <a:endParaRPr lang="pt-BR"/>
          </a:p>
        </p:txBody>
      </p:sp>
      <p:sp>
        <p:nvSpPr>
          <p:cNvPr id="4" name="Espaço Reservado para Número de Slide 3"/>
          <p:cNvSpPr>
            <a:spLocks noGrp="1"/>
          </p:cNvSpPr>
          <p:nvPr>
            <p:ph type="sldNum" sz="quarter" idx="12"/>
          </p:nvPr>
        </p:nvSpPr>
        <p:spPr/>
        <p:txBody>
          <a:bodyPr/>
          <a:lstStyle/>
          <a:p>
            <a:fld id="{85F2C88A-E316-4232-BA51-E75CEF9CCA0A}" type="slidenum">
              <a:rPr lang="pt-BR" smtClean="0"/>
              <a:t>‹nº›</a:t>
            </a:fld>
            <a:endParaRPr lang="pt-BR"/>
          </a:p>
        </p:txBody>
      </p:sp>
    </p:spTree>
    <p:extLst>
      <p:ext uri="{BB962C8B-B14F-4D97-AF65-F5344CB8AC3E}">
        <p14:creationId xmlns:p14="http://schemas.microsoft.com/office/powerpoint/2010/main" val="28873388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pt-BR"/>
              <a:t>Clique para editar o título mestre</a:t>
            </a:r>
          </a:p>
        </p:txBody>
      </p:sp>
      <p:sp>
        <p:nvSpPr>
          <p:cNvPr id="3" name="Espaço Reservado para Conteú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Editar estilos de texto Mestre</a:t>
            </a:r>
          </a:p>
        </p:txBody>
      </p:sp>
      <p:sp>
        <p:nvSpPr>
          <p:cNvPr id="5" name="Espaço Reservado para Data 4"/>
          <p:cNvSpPr>
            <a:spLocks noGrp="1"/>
          </p:cNvSpPr>
          <p:nvPr>
            <p:ph type="dt" sz="half" idx="10"/>
          </p:nvPr>
        </p:nvSpPr>
        <p:spPr/>
        <p:txBody>
          <a:bodyPr/>
          <a:lstStyle/>
          <a:p>
            <a:fld id="{2B7BEC2B-91F9-4A95-8070-2B32ACD581E5}" type="datetimeFigureOut">
              <a:rPr lang="pt-BR" smtClean="0"/>
              <a:t>28/07/2016</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85F2C88A-E316-4232-BA51-E75CEF9CCA0A}" type="slidenum">
              <a:rPr lang="pt-BR" smtClean="0"/>
              <a:t>‹nº›</a:t>
            </a:fld>
            <a:endParaRPr lang="pt-BR"/>
          </a:p>
        </p:txBody>
      </p:sp>
    </p:spTree>
    <p:extLst>
      <p:ext uri="{BB962C8B-B14F-4D97-AF65-F5344CB8AC3E}">
        <p14:creationId xmlns:p14="http://schemas.microsoft.com/office/powerpoint/2010/main" val="24567427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pt-BR"/>
              <a:t>Clique para editar o título mestre</a:t>
            </a:r>
          </a:p>
        </p:txBody>
      </p:sp>
      <p:sp>
        <p:nvSpPr>
          <p:cNvPr id="3" name="Espaço Reservado para Imagem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t-BR"/>
          </a:p>
        </p:txBody>
      </p:sp>
      <p:sp>
        <p:nvSpPr>
          <p:cNvPr id="4" name="Espaço Reservado para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Editar estilos de texto Mestre</a:t>
            </a:r>
          </a:p>
        </p:txBody>
      </p:sp>
      <p:sp>
        <p:nvSpPr>
          <p:cNvPr id="5" name="Espaço Reservado para Data 4"/>
          <p:cNvSpPr>
            <a:spLocks noGrp="1"/>
          </p:cNvSpPr>
          <p:nvPr>
            <p:ph type="dt" sz="half" idx="10"/>
          </p:nvPr>
        </p:nvSpPr>
        <p:spPr/>
        <p:txBody>
          <a:bodyPr/>
          <a:lstStyle/>
          <a:p>
            <a:fld id="{2B7BEC2B-91F9-4A95-8070-2B32ACD581E5}" type="datetimeFigureOut">
              <a:rPr lang="pt-BR" smtClean="0"/>
              <a:t>28/07/2016</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85F2C88A-E316-4232-BA51-E75CEF9CCA0A}" type="slidenum">
              <a:rPr lang="pt-BR" smtClean="0"/>
              <a:t>‹nº›</a:t>
            </a:fld>
            <a:endParaRPr lang="pt-BR"/>
          </a:p>
        </p:txBody>
      </p:sp>
    </p:spTree>
    <p:extLst>
      <p:ext uri="{BB962C8B-B14F-4D97-AF65-F5344CB8AC3E}">
        <p14:creationId xmlns:p14="http://schemas.microsoft.com/office/powerpoint/2010/main" val="33848414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t-BR"/>
              <a:t>Clique para editar o título mestre</a:t>
            </a:r>
          </a:p>
        </p:txBody>
      </p:sp>
      <p:sp>
        <p:nvSpPr>
          <p:cNvPr id="3" name="Espaço Reservado para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B7BEC2B-91F9-4A95-8070-2B32ACD581E5}" type="datetimeFigureOut">
              <a:rPr lang="pt-BR" smtClean="0"/>
              <a:t>28/07/2016</a:t>
            </a:fld>
            <a:endParaRPr lang="pt-BR"/>
          </a:p>
        </p:txBody>
      </p:sp>
      <p:sp>
        <p:nvSpPr>
          <p:cNvPr id="5" name="Espaço Reservado para Rodapé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t-BR"/>
          </a:p>
        </p:txBody>
      </p:sp>
      <p:sp>
        <p:nvSpPr>
          <p:cNvPr id="6" name="Espaço Reservado para Número de Slid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5F2C88A-E316-4232-BA51-E75CEF9CCA0A}" type="slidenum">
              <a:rPr lang="pt-BR" smtClean="0"/>
              <a:t>‹nº›</a:t>
            </a:fld>
            <a:endParaRPr lang="pt-BR"/>
          </a:p>
        </p:txBody>
      </p:sp>
    </p:spTree>
    <p:extLst>
      <p:ext uri="{BB962C8B-B14F-4D97-AF65-F5344CB8AC3E}">
        <p14:creationId xmlns:p14="http://schemas.microsoft.com/office/powerpoint/2010/main" val="284477927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Agrupar 3"/>
          <p:cNvGrpSpPr/>
          <p:nvPr/>
        </p:nvGrpSpPr>
        <p:grpSpPr>
          <a:xfrm>
            <a:off x="0" y="0"/>
            <a:ext cx="12192000" cy="6858002"/>
            <a:chOff x="0" y="0"/>
            <a:chExt cx="12192000" cy="6858002"/>
          </a:xfrm>
        </p:grpSpPr>
        <p:pic>
          <p:nvPicPr>
            <p:cNvPr id="12" name="Imagem 1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9410228" y="0"/>
              <a:ext cx="2781772" cy="6858002"/>
            </a:xfrm>
            <a:prstGeom prst="rect">
              <a:avLst/>
            </a:prstGeom>
          </p:spPr>
        </p:pic>
        <p:pic>
          <p:nvPicPr>
            <p:cNvPr id="11" name="Imagem 10"/>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1"/>
              <a:ext cx="9410228" cy="6858000"/>
            </a:xfrm>
            <a:prstGeom prst="rect">
              <a:avLst/>
            </a:prstGeom>
          </p:spPr>
        </p:pic>
        <p:sp>
          <p:nvSpPr>
            <p:cNvPr id="7" name="Retângulo 6"/>
            <p:cNvSpPr/>
            <p:nvPr/>
          </p:nvSpPr>
          <p:spPr>
            <a:xfrm>
              <a:off x="0" y="3140969"/>
              <a:ext cx="12192000" cy="83099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pt-BR"/>
            </a:p>
          </p:txBody>
        </p:sp>
        <p:sp>
          <p:nvSpPr>
            <p:cNvPr id="10" name="CaixaDeTexto 9"/>
            <p:cNvSpPr txBox="1"/>
            <p:nvPr/>
          </p:nvSpPr>
          <p:spPr>
            <a:xfrm>
              <a:off x="983432" y="3140968"/>
              <a:ext cx="9410228" cy="738664"/>
            </a:xfrm>
            <a:prstGeom prst="rect">
              <a:avLst/>
            </a:prstGeom>
            <a:noFill/>
          </p:spPr>
          <p:txBody>
            <a:bodyPr wrap="square" rtlCol="0">
              <a:spAutoFit/>
            </a:bodyPr>
            <a:lstStyle/>
            <a:p>
              <a:pPr algn="r"/>
              <a:r>
                <a:rPr lang="pt-BR" sz="2400" dirty="0">
                  <a:latin typeface="Berlin Sans FB" panose="020E0602020502020306" pitchFamily="34" charset="0"/>
                </a:rPr>
                <a:t>Professor Tiago Baciotti Moreira</a:t>
              </a:r>
            </a:p>
            <a:p>
              <a:pPr algn="r"/>
              <a:r>
                <a:rPr lang="pt-BR" dirty="0">
                  <a:latin typeface="Berlin Sans FB" panose="020E0602020502020306" pitchFamily="34" charset="0"/>
                </a:rPr>
                <a:t>www.baciotticursos.com.br</a:t>
              </a:r>
            </a:p>
          </p:txBody>
        </p:sp>
      </p:grpSp>
      <p:grpSp>
        <p:nvGrpSpPr>
          <p:cNvPr id="3" name="Agrupar 2"/>
          <p:cNvGrpSpPr/>
          <p:nvPr/>
        </p:nvGrpSpPr>
        <p:grpSpPr>
          <a:xfrm>
            <a:off x="2351584" y="3253646"/>
            <a:ext cx="2411760" cy="605641"/>
            <a:chOff x="-2700808" y="3934821"/>
            <a:chExt cx="2286000" cy="574060"/>
          </a:xfrm>
        </p:grpSpPr>
        <p:sp>
          <p:nvSpPr>
            <p:cNvPr id="2" name="Retângulo 1"/>
            <p:cNvSpPr/>
            <p:nvPr/>
          </p:nvSpPr>
          <p:spPr>
            <a:xfrm>
              <a:off x="-2700808" y="3937380"/>
              <a:ext cx="2286000" cy="57150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pt-BR"/>
            </a:p>
          </p:txBody>
        </p:sp>
        <p:pic>
          <p:nvPicPr>
            <p:cNvPr id="1026" name="Picture 2" descr="Baciotti Cursos"/>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700808" y="3934821"/>
              <a:ext cx="2286000" cy="571501"/>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2995018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pt-BR"/>
          </a:p>
        </p:txBody>
      </p:sp>
      <p:pic>
        <p:nvPicPr>
          <p:cNvPr id="3074" name="Picture 2" descr="https://images.unsplash.com/photo-1420582282039-a6d11404cb66?ixlib=rb-0.3.5&amp;q=80&amp;fm=jpg&amp;crop=entropy&amp;s=9d7c41ec56079e595ca86ee5f8d77362"/>
          <p:cNvPicPr>
            <a:picLocks noGrp="1" noChangeAspect="1" noChangeArrowheads="1"/>
          </p:cNvPicPr>
          <p:nvPr>
            <p:ph idx="1"/>
          </p:nvPr>
        </p:nvPicPr>
        <p:blipFill>
          <a:blip r:embed="rId2" cstate="screen">
            <a:extLst>
              <a:ext uri="{28A0092B-C50C-407E-A947-70E740481C1C}">
                <a14:useLocalDpi xmlns:a14="http://schemas.microsoft.com/office/drawing/2010/main"/>
              </a:ext>
            </a:extLst>
          </a:blip>
          <a:srcRect/>
          <a:stretch>
            <a:fillRect/>
          </a:stretch>
        </p:blipFill>
        <p:spPr bwMode="auto">
          <a:xfrm>
            <a:off x="0" y="-670876"/>
            <a:ext cx="12192000" cy="8128000"/>
          </a:xfrm>
          <a:prstGeom prst="rect">
            <a:avLst/>
          </a:prstGeom>
          <a:noFill/>
          <a:extLst>
            <a:ext uri="{909E8E84-426E-40DD-AFC4-6F175D3DCCD1}">
              <a14:hiddenFill xmlns:a14="http://schemas.microsoft.com/office/drawing/2010/main">
                <a:solidFill>
                  <a:srgbClr val="FFFFFF"/>
                </a:solidFill>
              </a14:hiddenFill>
            </a:ext>
          </a:extLst>
        </p:spPr>
      </p:pic>
      <p:sp>
        <p:nvSpPr>
          <p:cNvPr id="5" name="Retângulo 4"/>
          <p:cNvSpPr/>
          <p:nvPr/>
        </p:nvSpPr>
        <p:spPr>
          <a:xfrm>
            <a:off x="3750294" y="3896701"/>
            <a:ext cx="4691412" cy="2800767"/>
          </a:xfrm>
          <a:prstGeom prst="rect">
            <a:avLst/>
          </a:prstGeom>
        </p:spPr>
        <p:txBody>
          <a:bodyPr wrap="none">
            <a:spAutoFit/>
          </a:bodyPr>
          <a:lstStyle/>
          <a:p>
            <a:pPr algn="ctr"/>
            <a:r>
              <a:rPr lang="pt-BR" sz="8800" b="1" dirty="0">
                <a:solidFill>
                  <a:schemeClr val="bg1"/>
                </a:solidFill>
              </a:rPr>
              <a:t>Vamos </a:t>
            </a:r>
          </a:p>
          <a:p>
            <a:pPr algn="ctr"/>
            <a:r>
              <a:rPr lang="pt-BR" sz="8800" b="1" dirty="0">
                <a:solidFill>
                  <a:schemeClr val="bg1"/>
                </a:solidFill>
              </a:rPr>
              <a:t>começar?</a:t>
            </a:r>
          </a:p>
        </p:txBody>
      </p:sp>
    </p:spTree>
    <p:extLst>
      <p:ext uri="{BB962C8B-B14F-4D97-AF65-F5344CB8AC3E}">
        <p14:creationId xmlns:p14="http://schemas.microsoft.com/office/powerpoint/2010/main" val="17863067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a:t>Referências Bibliográficas</a:t>
            </a:r>
          </a:p>
        </p:txBody>
      </p:sp>
      <p:sp>
        <p:nvSpPr>
          <p:cNvPr id="3" name="Espaço Reservado para Conteúdo 2"/>
          <p:cNvSpPr>
            <a:spLocks noGrp="1"/>
          </p:cNvSpPr>
          <p:nvPr>
            <p:ph idx="1"/>
          </p:nvPr>
        </p:nvSpPr>
        <p:spPr/>
        <p:txBody>
          <a:bodyPr>
            <a:normAutofit lnSpcReduction="10000"/>
          </a:bodyPr>
          <a:lstStyle/>
          <a:p>
            <a:r>
              <a:rPr lang="pt-BR" dirty="0"/>
              <a:t>BUZAN, Tony, Use </a:t>
            </a:r>
            <a:r>
              <a:rPr lang="pt-BR" dirty="0" err="1"/>
              <a:t>your</a:t>
            </a:r>
            <a:r>
              <a:rPr lang="pt-BR" dirty="0"/>
              <a:t> </a:t>
            </a:r>
            <a:r>
              <a:rPr lang="pt-BR" dirty="0" err="1"/>
              <a:t>head</a:t>
            </a:r>
            <a:r>
              <a:rPr lang="pt-BR" dirty="0"/>
              <a:t>. 1. ed. BBC. Books, 1974	</a:t>
            </a:r>
          </a:p>
          <a:p>
            <a:r>
              <a:rPr lang="pt-BR" dirty="0"/>
              <a:t>MAXIMIANO, A. C. Introdução à administração. 4. ed. São Paulo: Atlas, 1995.</a:t>
            </a:r>
          </a:p>
          <a:p>
            <a:r>
              <a:rPr lang="pt-BR" dirty="0"/>
              <a:t>MAXIMIANO, A. C.  Teoria geral da administração: da escola científica à competitividade em economia globalizada. São Paulo: Atlas, 1997.</a:t>
            </a:r>
          </a:p>
          <a:p>
            <a:r>
              <a:rPr lang="pt-BR" dirty="0"/>
              <a:t>DE BONO, Edward. Criatividade Levada a Sério – Como Gerar </a:t>
            </a:r>
            <a:r>
              <a:rPr lang="pt-BR" dirty="0" err="1"/>
              <a:t>Idéias</a:t>
            </a:r>
            <a:r>
              <a:rPr lang="pt-BR" dirty="0"/>
              <a:t> Produtivas através do Pensamento Lateral. Pioneira, 1994.</a:t>
            </a:r>
          </a:p>
          <a:p>
            <a:r>
              <a:rPr lang="pt-BR" dirty="0"/>
              <a:t>VILELA, Virgílio V. Almanaque do Professor. Ferramentas, dicas, curiosidades e muitas outras </a:t>
            </a:r>
            <a:r>
              <a:rPr lang="pt-BR" dirty="0" err="1"/>
              <a:t>idéias</a:t>
            </a:r>
            <a:r>
              <a:rPr lang="pt-BR" dirty="0"/>
              <a:t> para enriquecer as atividades docentes. Material didático. 2002. </a:t>
            </a:r>
          </a:p>
        </p:txBody>
      </p:sp>
    </p:spTree>
    <p:extLst>
      <p:ext uri="{BB962C8B-B14F-4D97-AF65-F5344CB8AC3E}">
        <p14:creationId xmlns:p14="http://schemas.microsoft.com/office/powerpoint/2010/main" val="4461898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pt-BR"/>
          </a:p>
        </p:txBody>
      </p:sp>
      <p:pic>
        <p:nvPicPr>
          <p:cNvPr id="4" name="Espaço Reservado para Conteúdo 3"/>
          <p:cNvPicPr>
            <a:picLocks noGrp="1" noChangeAspect="1"/>
          </p:cNvPicPr>
          <p:nvPr>
            <p:ph idx="1"/>
          </p:nvPr>
        </p:nvPicPr>
        <p:blipFill>
          <a:blip r:embed="rId2">
            <a:extLst>
              <a:ext uri="{28A0092B-C50C-407E-A947-70E740481C1C}">
                <a14:useLocalDpi xmlns:a14="http://schemas.microsoft.com/office/drawing/2010/main"/>
              </a:ext>
            </a:extLst>
          </a:blip>
          <a:stretch>
            <a:fillRect/>
          </a:stretch>
        </p:blipFill>
        <p:spPr>
          <a:xfrm>
            <a:off x="0" y="-61690"/>
            <a:ext cx="12192000" cy="8125968"/>
          </a:xfrm>
        </p:spPr>
      </p:pic>
      <p:sp>
        <p:nvSpPr>
          <p:cNvPr id="5" name="Título 1"/>
          <p:cNvSpPr txBox="1">
            <a:spLocks/>
          </p:cNvSpPr>
          <p:nvPr/>
        </p:nvSpPr>
        <p:spPr>
          <a:xfrm>
            <a:off x="838200" y="840372"/>
            <a:ext cx="12192000" cy="99951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t-BR" b="1" dirty="0">
                <a:solidFill>
                  <a:schemeClr val="bg1"/>
                </a:solidFill>
              </a:rPr>
              <a:t>Como construir Mapas Mentais passo a passo</a:t>
            </a:r>
          </a:p>
        </p:txBody>
      </p:sp>
      <p:sp>
        <p:nvSpPr>
          <p:cNvPr id="6" name="Título 1"/>
          <p:cNvSpPr txBox="1">
            <a:spLocks/>
          </p:cNvSpPr>
          <p:nvPr/>
        </p:nvSpPr>
        <p:spPr>
          <a:xfrm>
            <a:off x="838200" y="1742434"/>
            <a:ext cx="12192000" cy="999519"/>
          </a:xfrm>
          <a:prstGeom prst="rect">
            <a:avLst/>
          </a:prstGeom>
        </p:spPr>
        <p:txBody>
          <a:bodyPr vert="horz" lIns="91440" tIns="45720" rIns="91440" bIns="45720" rtlCol="0" anchor="ctr">
            <a:normAutofit fontScale="92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t-BR" b="1" dirty="0">
                <a:solidFill>
                  <a:schemeClr val="bg1"/>
                </a:solidFill>
              </a:rPr>
              <a:t>Estratégias para organizar conhecimento, ser mais produtivo e estudar melhor.</a:t>
            </a:r>
          </a:p>
        </p:txBody>
      </p:sp>
    </p:spTree>
    <p:extLst>
      <p:ext uri="{BB962C8B-B14F-4D97-AF65-F5344CB8AC3E}">
        <p14:creationId xmlns:p14="http://schemas.microsoft.com/office/powerpoint/2010/main" val="38114312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pt-BR"/>
          </a:p>
        </p:txBody>
      </p:sp>
      <p:pic>
        <p:nvPicPr>
          <p:cNvPr id="7170" name="Picture 2" descr="https://images.unsplash.com/photo-1416677357736-79cd2bce22c5?ixlib=rb-0.3.5&amp;q=80&amp;fm=jpg&amp;crop=entropy&amp;s=7c7537b9ee9482b1a5d19979583db5df"/>
          <p:cNvPicPr>
            <a:picLocks noGrp="1" noChangeAspect="1" noChangeArrowheads="1"/>
          </p:cNvPicPr>
          <p:nvPr>
            <p:ph idx="1"/>
          </p:nvPr>
        </p:nvPicPr>
        <p:blipFill>
          <a:blip r:embed="rId3" cstate="screen">
            <a:extLst>
              <a:ext uri="{28A0092B-C50C-407E-A947-70E740481C1C}">
                <a14:useLocalDpi xmlns:a14="http://schemas.microsoft.com/office/drawing/2010/main"/>
              </a:ext>
            </a:extLst>
          </a:blip>
          <a:srcRect/>
          <a:stretch>
            <a:fillRect/>
          </a:stretch>
        </p:blipFill>
        <p:spPr bwMode="auto">
          <a:xfrm>
            <a:off x="0" y="0"/>
            <a:ext cx="12182938" cy="7813964"/>
          </a:xfrm>
          <a:prstGeom prst="rect">
            <a:avLst/>
          </a:prstGeom>
          <a:noFill/>
          <a:extLst>
            <a:ext uri="{909E8E84-426E-40DD-AFC4-6F175D3DCCD1}">
              <a14:hiddenFill xmlns:a14="http://schemas.microsoft.com/office/drawing/2010/main">
                <a:solidFill>
                  <a:srgbClr val="FFFFFF"/>
                </a:solidFill>
              </a14:hiddenFill>
            </a:ext>
          </a:extLst>
        </p:spPr>
      </p:pic>
      <p:sp>
        <p:nvSpPr>
          <p:cNvPr id="4" name="Retângulo 3"/>
          <p:cNvSpPr/>
          <p:nvPr/>
        </p:nvSpPr>
        <p:spPr>
          <a:xfrm>
            <a:off x="1243547" y="6132880"/>
            <a:ext cx="10244279" cy="830997"/>
          </a:xfrm>
          <a:prstGeom prst="rect">
            <a:avLst/>
          </a:prstGeom>
        </p:spPr>
        <p:txBody>
          <a:bodyPr wrap="none">
            <a:spAutoFit/>
          </a:bodyPr>
          <a:lstStyle/>
          <a:p>
            <a:r>
              <a:rPr lang="pt-BR" sz="4800" b="1" dirty="0">
                <a:solidFill>
                  <a:schemeClr val="bg1"/>
                </a:solidFill>
              </a:rPr>
              <a:t>Meu envolvimento com mapas mentais</a:t>
            </a:r>
          </a:p>
        </p:txBody>
      </p:sp>
    </p:spTree>
    <p:extLst>
      <p:ext uri="{BB962C8B-B14F-4D97-AF65-F5344CB8AC3E}">
        <p14:creationId xmlns:p14="http://schemas.microsoft.com/office/powerpoint/2010/main" val="25414929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a:t>Tese escolhida</a:t>
            </a:r>
          </a:p>
        </p:txBody>
      </p:sp>
      <p:sp>
        <p:nvSpPr>
          <p:cNvPr id="3" name="Espaço Reservado para Conteúdo 2"/>
          <p:cNvSpPr>
            <a:spLocks noGrp="1"/>
          </p:cNvSpPr>
          <p:nvPr>
            <p:ph idx="1"/>
          </p:nvPr>
        </p:nvSpPr>
        <p:spPr/>
        <p:txBody>
          <a:bodyPr/>
          <a:lstStyle/>
          <a:p>
            <a:r>
              <a:rPr lang="pt-BR" dirty="0"/>
              <a:t>Jogo e Desenvolvimento Profissional: Análise de uma proposta de formação continuada de professores</a:t>
            </a:r>
          </a:p>
          <a:p>
            <a:r>
              <a:rPr lang="pt-BR" dirty="0"/>
              <a:t>Alessandra Pimentel</a:t>
            </a:r>
          </a:p>
          <a:p>
            <a:r>
              <a:rPr lang="pt-BR" dirty="0"/>
              <a:t>Faculdade de Educação USP</a:t>
            </a:r>
          </a:p>
        </p:txBody>
      </p:sp>
      <p:pic>
        <p:nvPicPr>
          <p:cNvPr id="2050" name="Picture 2" descr="https://images.unsplash.com/photo-1431207446535-a9296cf995b1?ixlib=rb-0.3.5&amp;q=80&amp;fm=jpg&amp;crop=entropy&amp;s=574b2530342e495927572791a3afaf48"/>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281354" y="-61161"/>
            <a:ext cx="17426354" cy="6936746"/>
          </a:xfrm>
          <a:prstGeom prst="rect">
            <a:avLst/>
          </a:prstGeom>
          <a:noFill/>
          <a:extLst>
            <a:ext uri="{909E8E84-426E-40DD-AFC4-6F175D3DCCD1}">
              <a14:hiddenFill xmlns:a14="http://schemas.microsoft.com/office/drawing/2010/main">
                <a:solidFill>
                  <a:srgbClr val="FFFFFF"/>
                </a:solidFill>
              </a14:hiddenFill>
            </a:ext>
          </a:extLst>
        </p:spPr>
      </p:pic>
      <p:sp>
        <p:nvSpPr>
          <p:cNvPr id="5" name="Título 1"/>
          <p:cNvSpPr txBox="1">
            <a:spLocks/>
          </p:cNvSpPr>
          <p:nvPr/>
        </p:nvSpPr>
        <p:spPr>
          <a:xfrm>
            <a:off x="0" y="365125"/>
            <a:ext cx="12192000" cy="99951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t-BR" sz="8000" b="1" dirty="0">
                <a:solidFill>
                  <a:schemeClr val="bg1"/>
                </a:solidFill>
              </a:rPr>
              <a:t>O que são?</a:t>
            </a:r>
          </a:p>
        </p:txBody>
      </p:sp>
    </p:spTree>
    <p:extLst>
      <p:ext uri="{BB962C8B-B14F-4D97-AF65-F5344CB8AC3E}">
        <p14:creationId xmlns:p14="http://schemas.microsoft.com/office/powerpoint/2010/main" val="7387203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tângulo 4"/>
          <p:cNvSpPr/>
          <p:nvPr/>
        </p:nvSpPr>
        <p:spPr>
          <a:xfrm>
            <a:off x="-172278" y="-1"/>
            <a:ext cx="12549808" cy="70104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7" name="Espaço Reservado para Conteúdo 2"/>
          <p:cNvSpPr txBox="1">
            <a:spLocks/>
          </p:cNvSpPr>
          <p:nvPr/>
        </p:nvSpPr>
        <p:spPr>
          <a:xfrm>
            <a:off x="86140" y="2305878"/>
            <a:ext cx="12032972" cy="239864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pt-BR" sz="3200" dirty="0"/>
              <a:t>Conforme Vilela (2002, p. 37):  “Mapas mentais são representações em formato de árvore (hierárquicas), na qual cada galho possui apenas uma ideia ou conceito, expresso em uma imagem, texto ou sua combinação. Assim como outras representações, o foco aqui é a representação organizada das ideias essenciais de um tópico. Mapas mentais foram criados por Tony </a:t>
            </a:r>
            <a:r>
              <a:rPr lang="pt-BR" sz="3200" dirty="0" err="1"/>
              <a:t>Buzan</a:t>
            </a:r>
            <a:r>
              <a:rPr lang="pt-BR" sz="3200" dirty="0"/>
              <a:t> e chamados de </a:t>
            </a:r>
            <a:r>
              <a:rPr lang="pt-BR" sz="3200" dirty="0" err="1"/>
              <a:t>mind</a:t>
            </a:r>
            <a:r>
              <a:rPr lang="pt-BR" sz="3200" dirty="0"/>
              <a:t> </a:t>
            </a:r>
            <a:r>
              <a:rPr lang="pt-BR" sz="3200" dirty="0" err="1"/>
              <a:t>maps</a:t>
            </a:r>
            <a:r>
              <a:rPr lang="pt-BR" sz="3200" dirty="0"/>
              <a:t>(...)”</a:t>
            </a:r>
          </a:p>
        </p:txBody>
      </p:sp>
    </p:spTree>
    <p:extLst>
      <p:ext uri="{BB962C8B-B14F-4D97-AF65-F5344CB8AC3E}">
        <p14:creationId xmlns:p14="http://schemas.microsoft.com/office/powerpoint/2010/main" val="16048304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pt-BR"/>
          </a:p>
        </p:txBody>
      </p:sp>
      <p:pic>
        <p:nvPicPr>
          <p:cNvPr id="14338" name="Picture 2" descr="https://images.unsplash.com/photo-1458040937381-49c067dfd49a?ixlib=rb-0.3.5&amp;q=80&amp;fm=jpg&amp;crop=entropy&amp;s=e601413963a53f6c4a936eb6668e7f47"/>
          <p:cNvPicPr>
            <a:picLocks noGrp="1" noChangeAspect="1" noChangeArrowheads="1"/>
          </p:cNvPicPr>
          <p:nvPr>
            <p:ph idx="1"/>
          </p:nvPr>
        </p:nvPicPr>
        <p:blipFill>
          <a:blip r:embed="rId3" cstate="screen">
            <a:extLst>
              <a:ext uri="{28A0092B-C50C-407E-A947-70E740481C1C}">
                <a14:useLocalDpi xmlns:a14="http://schemas.microsoft.com/office/drawing/2010/main"/>
              </a:ext>
            </a:extLst>
          </a:blip>
          <a:srcRect/>
          <a:stretch>
            <a:fillRect/>
          </a:stretch>
        </p:blipFill>
        <p:spPr bwMode="auto">
          <a:xfrm>
            <a:off x="0" y="-1342861"/>
            <a:ext cx="12288829" cy="8192553"/>
          </a:xfrm>
          <a:prstGeom prst="rect">
            <a:avLst/>
          </a:prstGeom>
          <a:noFill/>
          <a:extLst>
            <a:ext uri="{909E8E84-426E-40DD-AFC4-6F175D3DCCD1}">
              <a14:hiddenFill xmlns:a14="http://schemas.microsoft.com/office/drawing/2010/main">
                <a:solidFill>
                  <a:srgbClr val="FFFFFF"/>
                </a:solidFill>
              </a14:hiddenFill>
            </a:ext>
          </a:extLst>
        </p:spPr>
      </p:pic>
      <p:sp>
        <p:nvSpPr>
          <p:cNvPr id="3" name="Retângulo 2"/>
          <p:cNvSpPr/>
          <p:nvPr/>
        </p:nvSpPr>
        <p:spPr>
          <a:xfrm>
            <a:off x="838200" y="365125"/>
            <a:ext cx="5334858" cy="830997"/>
          </a:xfrm>
          <a:prstGeom prst="rect">
            <a:avLst/>
          </a:prstGeom>
        </p:spPr>
        <p:txBody>
          <a:bodyPr wrap="none">
            <a:spAutoFit/>
          </a:bodyPr>
          <a:lstStyle/>
          <a:p>
            <a:r>
              <a:rPr lang="pt-BR" sz="4800" b="1" dirty="0">
                <a:solidFill>
                  <a:schemeClr val="bg1"/>
                </a:solidFill>
              </a:rPr>
              <a:t>Para que serve isso?</a:t>
            </a:r>
          </a:p>
        </p:txBody>
      </p:sp>
    </p:spTree>
    <p:extLst>
      <p:ext uri="{BB962C8B-B14F-4D97-AF65-F5344CB8AC3E}">
        <p14:creationId xmlns:p14="http://schemas.microsoft.com/office/powerpoint/2010/main" val="42603783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tângulo 4"/>
          <p:cNvSpPr/>
          <p:nvPr/>
        </p:nvSpPr>
        <p:spPr>
          <a:xfrm>
            <a:off x="-172278" y="0"/>
            <a:ext cx="12549808" cy="70104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7" name="Espaço Reservado para Conteúdo 2"/>
          <p:cNvSpPr txBox="1">
            <a:spLocks/>
          </p:cNvSpPr>
          <p:nvPr/>
        </p:nvSpPr>
        <p:spPr>
          <a:xfrm>
            <a:off x="1969477" y="1274860"/>
            <a:ext cx="12032972" cy="239864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pt-BR" sz="4000" dirty="0">
                <a:solidFill>
                  <a:schemeClr val="bg1"/>
                </a:solidFill>
              </a:rPr>
              <a:t>Anotações durante uma aula</a:t>
            </a:r>
          </a:p>
          <a:p>
            <a:r>
              <a:rPr lang="pt-BR" sz="4000" dirty="0">
                <a:solidFill>
                  <a:schemeClr val="bg1"/>
                </a:solidFill>
              </a:rPr>
              <a:t>Organização e estruturação de ideias</a:t>
            </a:r>
          </a:p>
          <a:p>
            <a:r>
              <a:rPr lang="pt-BR" sz="4000" dirty="0">
                <a:solidFill>
                  <a:schemeClr val="bg1"/>
                </a:solidFill>
              </a:rPr>
              <a:t>Exposição de tema e apresentações</a:t>
            </a:r>
          </a:p>
          <a:p>
            <a:r>
              <a:rPr lang="pt-BR" sz="4000" dirty="0">
                <a:solidFill>
                  <a:schemeClr val="bg1"/>
                </a:solidFill>
              </a:rPr>
              <a:t>Planejamento de reunião</a:t>
            </a:r>
          </a:p>
          <a:p>
            <a:r>
              <a:rPr lang="pt-BR" sz="4000" dirty="0">
                <a:solidFill>
                  <a:schemeClr val="bg1"/>
                </a:solidFill>
              </a:rPr>
              <a:t>Montar seu plano de aula</a:t>
            </a:r>
          </a:p>
          <a:p>
            <a:r>
              <a:rPr lang="pt-BR" sz="4000" dirty="0" err="1">
                <a:solidFill>
                  <a:schemeClr val="bg1"/>
                </a:solidFill>
              </a:rPr>
              <a:t>Pré</a:t>
            </a:r>
            <a:r>
              <a:rPr lang="pt-BR" sz="4000" dirty="0">
                <a:solidFill>
                  <a:schemeClr val="bg1"/>
                </a:solidFill>
              </a:rPr>
              <a:t>-escrita</a:t>
            </a:r>
          </a:p>
          <a:p>
            <a:r>
              <a:rPr lang="pt-BR" sz="4000" dirty="0">
                <a:solidFill>
                  <a:schemeClr val="bg1"/>
                </a:solidFill>
              </a:rPr>
              <a:t>Etc.</a:t>
            </a:r>
          </a:p>
        </p:txBody>
      </p:sp>
    </p:spTree>
    <p:extLst>
      <p:ext uri="{BB962C8B-B14F-4D97-AF65-F5344CB8AC3E}">
        <p14:creationId xmlns:p14="http://schemas.microsoft.com/office/powerpoint/2010/main" val="9777000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pt-BR"/>
          </a:p>
        </p:txBody>
      </p:sp>
      <p:pic>
        <p:nvPicPr>
          <p:cNvPr id="1026" name="Picture 2" descr="https://static.wixstatic.com/media/5e117f_39a942cff11a40918a264a9fdfe88d10.jpg/v1/fill/w_610,h_458,al_c,q_80,usm_0.66_1.00_0.01/5e117f_39a942cff11a40918a264a9fdfe88d10.jpg"/>
          <p:cNvPicPr>
            <a:picLocks noGrp="1" noChangeAspect="1" noChangeArrowheads="1"/>
          </p:cNvPicPr>
          <p:nvPr>
            <p:ph idx="1"/>
          </p:nvPr>
        </p:nvPicPr>
        <p:blipFill>
          <a:blip r:embed="rId2">
            <a:extLst>
              <a:ext uri="{28A0092B-C50C-407E-A947-70E740481C1C}">
                <a14:useLocalDpi xmlns:a14="http://schemas.microsoft.com/office/drawing/2010/main"/>
              </a:ext>
            </a:extLst>
          </a:blip>
          <a:srcRect/>
          <a:stretch>
            <a:fillRect/>
          </a:stretch>
        </p:blipFill>
        <p:spPr bwMode="auto">
          <a:xfrm>
            <a:off x="1446626" y="-487704"/>
            <a:ext cx="9298744" cy="6981681"/>
          </a:xfrm>
          <a:prstGeom prst="rect">
            <a:avLst/>
          </a:prstGeom>
          <a:noFill/>
          <a:extLst>
            <a:ext uri="{909E8E84-426E-40DD-AFC4-6F175D3DCCD1}">
              <a14:hiddenFill xmlns:a14="http://schemas.microsoft.com/office/drawing/2010/main">
                <a:solidFill>
                  <a:srgbClr val="FFFFFF"/>
                </a:solidFill>
              </a14:hiddenFill>
            </a:ext>
          </a:extLst>
        </p:spPr>
      </p:pic>
      <p:sp>
        <p:nvSpPr>
          <p:cNvPr id="4" name="CaixaDeTexto 3"/>
          <p:cNvSpPr txBox="1"/>
          <p:nvPr/>
        </p:nvSpPr>
        <p:spPr>
          <a:xfrm>
            <a:off x="3875711" y="6493977"/>
            <a:ext cx="4440575" cy="400110"/>
          </a:xfrm>
          <a:prstGeom prst="rect">
            <a:avLst/>
          </a:prstGeom>
          <a:noFill/>
        </p:spPr>
        <p:txBody>
          <a:bodyPr wrap="none" rtlCol="0">
            <a:spAutoFit/>
          </a:bodyPr>
          <a:lstStyle/>
          <a:p>
            <a:r>
              <a:rPr lang="pt-BR" sz="2000" dirty="0"/>
              <a:t>Fonte: http://gabriellirodrigues.wix.com/</a:t>
            </a:r>
          </a:p>
        </p:txBody>
      </p:sp>
    </p:spTree>
    <p:extLst>
      <p:ext uri="{BB962C8B-B14F-4D97-AF65-F5344CB8AC3E}">
        <p14:creationId xmlns:p14="http://schemas.microsoft.com/office/powerpoint/2010/main" val="21118750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pt-BR"/>
          </a:p>
        </p:txBody>
      </p:sp>
      <p:pic>
        <p:nvPicPr>
          <p:cNvPr id="2050" name="Picture 2" descr="https://neigrando.files.wordpress.com/2010/10/mm-balanced_scorecard2.png"/>
          <p:cNvPicPr>
            <a:picLocks noGrp="1" noChangeAspect="1" noChangeArrowheads="1"/>
          </p:cNvPicPr>
          <p:nvPr>
            <p:ph idx="1"/>
          </p:nvPr>
        </p:nvPicPr>
        <p:blipFill>
          <a:blip r:embed="rId2">
            <a:extLst>
              <a:ext uri="{28A0092B-C50C-407E-A947-70E740481C1C}">
                <a14:useLocalDpi xmlns:a14="http://schemas.microsoft.com/office/drawing/2010/main"/>
              </a:ext>
            </a:extLst>
          </a:blip>
          <a:srcRect/>
          <a:stretch>
            <a:fillRect/>
          </a:stretch>
        </p:blipFill>
        <p:spPr bwMode="auto">
          <a:xfrm>
            <a:off x="0" y="-2637372"/>
            <a:ext cx="12287706" cy="9495372"/>
          </a:xfrm>
          <a:prstGeom prst="rect">
            <a:avLst/>
          </a:prstGeom>
          <a:noFill/>
          <a:extLst>
            <a:ext uri="{909E8E84-426E-40DD-AFC4-6F175D3DCCD1}">
              <a14:hiddenFill xmlns:a14="http://schemas.microsoft.com/office/drawing/2010/main">
                <a:solidFill>
                  <a:srgbClr val="FFFFFF"/>
                </a:solidFill>
              </a14:hiddenFill>
            </a:ext>
          </a:extLst>
        </p:spPr>
      </p:pic>
      <p:sp>
        <p:nvSpPr>
          <p:cNvPr id="4" name="Retângulo 3"/>
          <p:cNvSpPr/>
          <p:nvPr/>
        </p:nvSpPr>
        <p:spPr>
          <a:xfrm>
            <a:off x="7507072" y="6210886"/>
            <a:ext cx="4014753" cy="369332"/>
          </a:xfrm>
          <a:prstGeom prst="rect">
            <a:avLst/>
          </a:prstGeom>
        </p:spPr>
        <p:txBody>
          <a:bodyPr wrap="none">
            <a:spAutoFit/>
          </a:bodyPr>
          <a:lstStyle/>
          <a:p>
            <a:r>
              <a:rPr lang="pt-BR" dirty="0"/>
              <a:t>Fonte: https://neigrando.wordpress.com</a:t>
            </a:r>
          </a:p>
        </p:txBody>
      </p:sp>
    </p:spTree>
    <p:extLst>
      <p:ext uri="{BB962C8B-B14F-4D97-AF65-F5344CB8AC3E}">
        <p14:creationId xmlns:p14="http://schemas.microsoft.com/office/powerpoint/2010/main" val="1078044765"/>
      </p:ext>
    </p:extLst>
  </p:cSld>
  <p:clrMapOvr>
    <a:masterClrMapping/>
  </p:clrMapOvr>
</p:sld>
</file>

<file path=ppt/theme/theme1.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178</TotalTime>
  <Words>250</Words>
  <Application>Microsoft Office PowerPoint</Application>
  <PresentationFormat>Widescreen</PresentationFormat>
  <Paragraphs>38</Paragraphs>
  <Slides>11</Slides>
  <Notes>3</Notes>
  <HiddenSlides>0</HiddenSlides>
  <MMClips>0</MMClips>
  <ScaleCrop>false</ScaleCrop>
  <HeadingPairs>
    <vt:vector size="6" baseType="variant">
      <vt:variant>
        <vt:lpstr>Fontes usadas</vt:lpstr>
      </vt:variant>
      <vt:variant>
        <vt:i4>4</vt:i4>
      </vt:variant>
      <vt:variant>
        <vt:lpstr>Tema</vt:lpstr>
      </vt:variant>
      <vt:variant>
        <vt:i4>1</vt:i4>
      </vt:variant>
      <vt:variant>
        <vt:lpstr>Títulos de slides</vt:lpstr>
      </vt:variant>
      <vt:variant>
        <vt:i4>11</vt:i4>
      </vt:variant>
    </vt:vector>
  </HeadingPairs>
  <TitlesOfParts>
    <vt:vector size="16" baseType="lpstr">
      <vt:lpstr>Arial</vt:lpstr>
      <vt:lpstr>Berlin Sans FB</vt:lpstr>
      <vt:lpstr>Calibri</vt:lpstr>
      <vt:lpstr>Calibri Light</vt:lpstr>
      <vt:lpstr>Tema do Office</vt:lpstr>
      <vt:lpstr>Apresentação do PowerPoint</vt:lpstr>
      <vt:lpstr>Apresentação do PowerPoint</vt:lpstr>
      <vt:lpstr>Apresentação do PowerPoint</vt:lpstr>
      <vt:lpstr>Tese escolhida</vt:lpstr>
      <vt:lpstr>Apresentação do PowerPoint</vt:lpstr>
      <vt:lpstr>Apresentação do PowerPoint</vt:lpstr>
      <vt:lpstr>Apresentação do PowerPoint</vt:lpstr>
      <vt:lpstr>Apresentação do PowerPoint</vt:lpstr>
      <vt:lpstr>Apresentação do PowerPoint</vt:lpstr>
      <vt:lpstr>Apresentação do PowerPoint</vt:lpstr>
      <vt:lpstr>Referências Bibliográficas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Apresentação do PowerPoint</dc:title>
  <dc:creator>Tiago Baciotti Moreira</dc:creator>
  <cp:lastModifiedBy>Tiago Baciotti Moreira</cp:lastModifiedBy>
  <cp:revision>14</cp:revision>
  <dcterms:created xsi:type="dcterms:W3CDTF">2016-07-28T15:14:54Z</dcterms:created>
  <dcterms:modified xsi:type="dcterms:W3CDTF">2016-07-28T18:13:35Z</dcterms:modified>
</cp:coreProperties>
</file>